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Helvetica Neue"/>
      <p:regular r:id="rId120"/>
      <p:bold r:id="rId121"/>
      <p:italic r:id="rId122"/>
      <p:boldItalic r:id="rId123"/>
    </p:embeddedFont>
    <p:embeddedFont>
      <p:font typeface="Helvetica Neue Light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E0E0CC1-DE31-47FA-8BF4-3753F26BC6C5}">
  <a:tblStyle styleId="{3E0E0CC1-DE31-47FA-8BF4-3753F26BC6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7" Type="http://schemas.openxmlformats.org/officeDocument/2006/relationships/font" Target="fonts/HelveticaNeueLight-boldItalic.fntdata"/><Relationship Id="rId126" Type="http://schemas.openxmlformats.org/officeDocument/2006/relationships/font" Target="fonts/HelveticaNeueLight-italic.fntdata"/><Relationship Id="rId26" Type="http://schemas.openxmlformats.org/officeDocument/2006/relationships/slide" Target="slides/slide21.xml"/><Relationship Id="rId121" Type="http://schemas.openxmlformats.org/officeDocument/2006/relationships/font" Target="fonts/HelveticaNeue-bold.fntdata"/><Relationship Id="rId25" Type="http://schemas.openxmlformats.org/officeDocument/2006/relationships/slide" Target="slides/slide20.xml"/><Relationship Id="rId120" Type="http://schemas.openxmlformats.org/officeDocument/2006/relationships/font" Target="fonts/HelveticaNeu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HelveticaNeueLight-bold.fntdata"/><Relationship Id="rId29" Type="http://schemas.openxmlformats.org/officeDocument/2006/relationships/slide" Target="slides/slide24.xml"/><Relationship Id="rId124" Type="http://schemas.openxmlformats.org/officeDocument/2006/relationships/font" Target="fonts/HelveticaNeueLight-regular.fntdata"/><Relationship Id="rId123" Type="http://schemas.openxmlformats.org/officeDocument/2006/relationships/font" Target="fonts/HelveticaNeue-boldItalic.fntdata"/><Relationship Id="rId122" Type="http://schemas.openxmlformats.org/officeDocument/2006/relationships/font" Target="fonts/HelveticaNeue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4" name="Shape 9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9" name="Shape 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6" name="Shape 1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5" name="Shape 10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9" name="Shape 10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077" name="Shape 10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4" name="Shape 8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8" name="Shape 9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673506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2308950" y="-85055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673506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766694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673506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673506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673506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673506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766694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/>
          <p:nvPr/>
        </p:nvSpPr>
        <p:spPr>
          <a:xfrm>
            <a:off x="0" y="0"/>
            <a:ext cx="9144000" cy="634800"/>
          </a:xfrm>
          <a:prstGeom prst="rect">
            <a:avLst/>
          </a:prstGeom>
          <a:solidFill>
            <a:srgbClr val="0812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9"/>
          <p:cNvSpPr/>
          <p:nvPr/>
        </p:nvSpPr>
        <p:spPr>
          <a:xfrm>
            <a:off x="0" y="6340991"/>
            <a:ext cx="9157500" cy="45600"/>
          </a:xfrm>
          <a:prstGeom prst="rect">
            <a:avLst/>
          </a:prstGeom>
          <a:solidFill>
            <a:srgbClr val="0812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39093" y="6417851"/>
            <a:ext cx="843300" cy="4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350" y="6237312"/>
            <a:ext cx="1546799" cy="7772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www.xilinx.com/support/documentation/sw_manuals/xilinx2017_2/ug902-vivado-high-level-synthesis.pdf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s://goo.gl/tLcWQj" TargetMode="External"/><Relationship Id="rId4" Type="http://schemas.openxmlformats.org/officeDocument/2006/relationships/image" Target="../media/image65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hyperlink" Target="mailto:marco.santambrogio@polimi.it" TargetMode="External"/><Relationship Id="rId4" Type="http://schemas.openxmlformats.org/officeDocument/2006/relationships/image" Target="../media/image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o.gl/FRCG6y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Relationship Id="rId4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0.png"/><Relationship Id="rId4" Type="http://schemas.openxmlformats.org/officeDocument/2006/relationships/image" Target="../media/image4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3.png"/><Relationship Id="rId4" Type="http://schemas.openxmlformats.org/officeDocument/2006/relationships/image" Target="../media/image4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4.png"/><Relationship Id="rId4" Type="http://schemas.openxmlformats.org/officeDocument/2006/relationships/image" Target="../media/image4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601325" y="16265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it" sz="4800"/>
              <a:t>Courses @ NECST</a:t>
            </a:r>
            <a:endParaRPr sz="4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0" y="4816453"/>
            <a:ext cx="9048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225"/>
              </a:buClr>
              <a:buSzPts val="450"/>
              <a:buFont typeface="Arial"/>
              <a:buNone/>
            </a:pPr>
            <a:r>
              <a:rPr lang="it" sz="1800">
                <a:solidFill>
                  <a:srgbClr val="081225"/>
                </a:solidFill>
              </a:rPr>
              <a:t>Lorenzo Di Tucci &lt;lorenzo.ditucci@polimi.it&gt;</a:t>
            </a:r>
            <a:endParaRPr sz="1800">
              <a:solidFill>
                <a:srgbClr val="08122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225"/>
              </a:buClr>
              <a:buSzPts val="450"/>
              <a:buFont typeface="Arial"/>
              <a:buNone/>
            </a:pPr>
            <a:r>
              <a:rPr lang="it" sz="1800">
                <a:solidFill>
                  <a:srgbClr val="081225"/>
                </a:solidFill>
              </a:rPr>
              <a:t>Emanuele Del Sozzo &lt;</a:t>
            </a:r>
            <a:r>
              <a:rPr b="0" i="0" lang="it" sz="1800" cap="none" strike="noStrike">
                <a:solidFill>
                  <a:srgbClr val="081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emanuele.delsozzo@polimi.it</a:t>
            </a:r>
            <a:r>
              <a:rPr b="0" i="0" lang="it" sz="1800" u="none" cap="none" strike="noStrike">
                <a:solidFill>
                  <a:srgbClr val="0812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b="0" i="0" sz="1800" u="none" cap="none" strike="noStrike">
              <a:solidFill>
                <a:srgbClr val="0812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225"/>
              </a:buClr>
              <a:buSzPts val="450"/>
              <a:buFont typeface="Arial"/>
              <a:buNone/>
            </a:pPr>
            <a:r>
              <a:rPr lang="it" sz="1800">
                <a:solidFill>
                  <a:srgbClr val="081225"/>
                </a:solidFill>
              </a:rPr>
              <a:t>Marco D. Santambrogio &lt;marco.santambrogio@polimi.it&gt;</a:t>
            </a:r>
            <a:endParaRPr sz="1800">
              <a:solidFill>
                <a:srgbClr val="08122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1225"/>
              </a:buClr>
              <a:buSzPts val="4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812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4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-133525" y="3038727"/>
            <a:ext cx="9242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25"/>
              <a:buFont typeface="Arial"/>
              <a:buNone/>
            </a:pPr>
            <a:r>
              <a:rPr lang="it" sz="17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Xilinx Vivado HLS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425"/>
              <a:buFont typeface="Arial"/>
              <a:buNone/>
            </a:pPr>
            <a:r>
              <a:rPr lang="it" sz="17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18/01/2018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888888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-44580" y="6391835"/>
            <a:ext cx="9242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782250" y="2186922"/>
            <a:ext cx="3202200" cy="1641600"/>
          </a:xfrm>
          <a:prstGeom prst="roundRect">
            <a:avLst>
              <a:gd fmla="val 22289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457200" y="-185808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The Hardware Design Flow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228600" y="1338070"/>
            <a:ext cx="82296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39469" lvl="0" marL="339469" rtl="0">
              <a:spcBef>
                <a:spcPts val="0"/>
              </a:spcBef>
              <a:spcAft>
                <a:spcPts val="0"/>
              </a:spcAft>
              <a:buSzPts val="2772"/>
              <a:buChar char="•"/>
            </a:pPr>
            <a:r>
              <a:rPr lang="it" sz="2772">
                <a:latin typeface="Helvetica Neue Light"/>
                <a:ea typeface="Helvetica Neue Light"/>
                <a:cs typeface="Helvetica Neue Light"/>
                <a:sym typeface="Helvetica Neue Light"/>
              </a:rPr>
              <a:t>CAD tools aims at alleviating the design on FPGA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01647"/>
            <a:ext cx="8229600" cy="16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228600" y="4209355"/>
            <a:ext cx="8853000" cy="13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it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Designer still need to manually perform system </a:t>
            </a:r>
            <a:br>
              <a:rPr b="0" i="0" lang="it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it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integration, driver generation and runtime management</a:t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992936" y="2168817"/>
            <a:ext cx="3630000" cy="18765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4957700" y="667225"/>
            <a:ext cx="4186200" cy="5625000"/>
          </a:xfrm>
          <a:prstGeom prst="roundRect">
            <a:avLst>
              <a:gd fmla="val 16667" name="adj"/>
            </a:avLst>
          </a:prstGeom>
          <a:solidFill>
            <a:srgbClr val="FFFFFF">
              <a:alpha val="84230"/>
            </a:srgbClr>
          </a:solidFill>
          <a:ln cap="flat" cmpd="sng" w="254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17160000" dist="2300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85800" y="768575"/>
            <a:ext cx="4772100" cy="1326000"/>
          </a:xfrm>
          <a:prstGeom prst="roundRect">
            <a:avLst>
              <a:gd fmla="val 16667" name="adj"/>
            </a:avLst>
          </a:prstGeom>
          <a:solidFill>
            <a:srgbClr val="FFFFFF">
              <a:alpha val="84230"/>
            </a:srgbClr>
          </a:solidFill>
          <a:ln cap="flat" cmpd="sng" w="254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17160000" dist="2300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85800" y="3920875"/>
            <a:ext cx="4772100" cy="2303700"/>
          </a:xfrm>
          <a:prstGeom prst="roundRect">
            <a:avLst>
              <a:gd fmla="val 16667" name="adj"/>
            </a:avLst>
          </a:prstGeom>
          <a:solidFill>
            <a:srgbClr val="FFFFFF">
              <a:alpha val="84230"/>
            </a:srgbClr>
          </a:solidFill>
          <a:ln cap="flat" cmpd="sng" w="254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17160000" dist="2300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199" y="1153513"/>
            <a:ext cx="1851850" cy="19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67" name="Shape 967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Streaming Interface</a:t>
            </a:r>
            <a:endParaRPr/>
          </a:p>
        </p:txBody>
      </p:sp>
      <p:sp>
        <p:nvSpPr>
          <p:cNvPr id="968" name="Shape 968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75" name="Shape 97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V7 Testbench</a:t>
            </a:r>
            <a:endParaRPr/>
          </a:p>
        </p:txBody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83" name="Shape 98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V7 Implementation Report</a:t>
            </a:r>
            <a:endParaRPr/>
          </a:p>
        </p:txBody>
      </p:sp>
      <p:graphicFrame>
        <p:nvGraphicFramePr>
          <p:cNvPr id="984" name="Shape 984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8.46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5" name="Shape 985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170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170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6" name="Shape 986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</a:t>
                      </a:r>
                      <a:r>
                        <a:rPr lang="it"/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92" name="Shape 99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V7 Implementation Loops</a:t>
            </a:r>
            <a:endParaRPr/>
          </a:p>
        </p:txBody>
      </p:sp>
      <p:graphicFrame>
        <p:nvGraphicFramePr>
          <p:cNvPr id="993" name="Shape 993"/>
          <p:cNvGraphicFramePr/>
          <p:nvPr/>
        </p:nvGraphicFramePr>
        <p:xfrm>
          <a:off x="347375" y="2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035050"/>
                <a:gridCol w="827575"/>
                <a:gridCol w="804525"/>
                <a:gridCol w="1553750"/>
                <a:gridCol w="1023500"/>
                <a:gridCol w="965900"/>
                <a:gridCol w="1035050"/>
                <a:gridCol w="1035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Iteration 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achieved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Trip Count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Pipelined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166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99" name="Shape 99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V8 Implementation</a:t>
            </a:r>
            <a:endParaRPr/>
          </a:p>
        </p:txBody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1001" name="Shape 1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07" name="Shape 1007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V8 Streaming Interface</a:t>
            </a:r>
            <a:endParaRPr/>
          </a:p>
        </p:txBody>
      </p:sp>
      <p:sp>
        <p:nvSpPr>
          <p:cNvPr id="1008" name="Shape 1008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1009" name="Shape 1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15" name="Shape 101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V8 Testbench</a:t>
            </a:r>
            <a:endParaRPr/>
          </a:p>
        </p:txBody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1017" name="Shape 1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23" name="Shape 102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V8 Implementation Report</a:t>
            </a:r>
            <a:endParaRPr/>
          </a:p>
        </p:txBody>
      </p:sp>
      <p:graphicFrame>
        <p:nvGraphicFramePr>
          <p:cNvPr id="1024" name="Shape 1024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8.46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5" name="Shape 1025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6" name="Shape 1026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32" name="Shape 103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V8 Implementation Loops</a:t>
            </a:r>
            <a:endParaRPr/>
          </a:p>
        </p:txBody>
      </p:sp>
      <p:graphicFrame>
        <p:nvGraphicFramePr>
          <p:cNvPr id="1033" name="Shape 1033"/>
          <p:cNvGraphicFramePr/>
          <p:nvPr/>
        </p:nvGraphicFramePr>
        <p:xfrm>
          <a:off x="347375" y="2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035050"/>
                <a:gridCol w="827575"/>
                <a:gridCol w="804525"/>
                <a:gridCol w="1553750"/>
                <a:gridCol w="1023500"/>
                <a:gridCol w="965900"/>
                <a:gridCol w="1035050"/>
                <a:gridCol w="1035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Iteration 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achieved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Trip Count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Pipelined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39" name="Shape 103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Export IP</a:t>
            </a:r>
            <a:endParaRPr/>
          </a:p>
        </p:txBody>
      </p:sp>
      <p:sp>
        <p:nvSpPr>
          <p:cNvPr id="1040" name="Shape 1040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3425"/>
            <a:ext cx="9144000" cy="5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/>
          <p:nvPr/>
        </p:nvSpPr>
        <p:spPr>
          <a:xfrm>
            <a:off x="3246475" y="1025825"/>
            <a:ext cx="361200" cy="288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Vivado HLS</a:t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High Level Synthesis tools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provided a high level description of a kernel, allows to generate a HDL of the application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increase the level of </a:t>
            </a:r>
            <a:r>
              <a:rPr b="1" lang="it" sz="2400"/>
              <a:t>abstraction</a:t>
            </a:r>
            <a:r>
              <a:rPr lang="it" sz="2400"/>
              <a:t> to ease the designing process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provides multiple </a:t>
            </a:r>
            <a:r>
              <a:rPr b="1" lang="it" sz="2400"/>
              <a:t>hardware optimized</a:t>
            </a:r>
            <a:r>
              <a:rPr lang="it" sz="2400"/>
              <a:t> libraries and APIs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it" sz="2400"/>
              <a:t>directives driven architecture-aware</a:t>
            </a:r>
            <a:r>
              <a:rPr lang="it" sz="2400"/>
              <a:t> synthesis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48" name="Shape 104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Export IP Settings</a:t>
            </a:r>
            <a:endParaRPr/>
          </a:p>
        </p:txBody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56" name="Shape 1056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Export IP Done</a:t>
            </a:r>
            <a:endParaRPr/>
          </a:p>
        </p:txBody>
      </p:sp>
      <p:sp>
        <p:nvSpPr>
          <p:cNvPr id="1057" name="Shape 1057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58" name="Shape 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Shape 1059"/>
          <p:cNvSpPr/>
          <p:nvPr/>
        </p:nvSpPr>
        <p:spPr>
          <a:xfrm>
            <a:off x="2220625" y="5357375"/>
            <a:ext cx="1195500" cy="495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65" name="Shape 106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This is only the beginning!!</a:t>
            </a:r>
            <a:endParaRPr/>
          </a:p>
        </p:txBody>
      </p:sp>
      <p:sp>
        <p:nvSpPr>
          <p:cNvPr id="1066" name="Shape 106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it" sz="2400"/>
              <a:t>For more information, read Vivado HLS manual</a:t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it" sz="2400" u="sng">
                <a:solidFill>
                  <a:schemeClr val="hlink"/>
                </a:solidFill>
                <a:hlinkClick r:id="rId3"/>
              </a:rPr>
              <a:t>https://www.xilinx.com/support/documentation/sw_manuals/xilinx2017_2/ug902-vivado-high-level-synthesis.pdf</a:t>
            </a:r>
            <a:endParaRPr sz="24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72" name="Shape 107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Feedbacks</a:t>
            </a:r>
            <a:endParaRPr/>
          </a:p>
        </p:txBody>
      </p:sp>
      <p:sp>
        <p:nvSpPr>
          <p:cNvPr id="1073" name="Shape 1073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We are working at improving this course, would you share your feedback for this lesson?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it" sz="2400" u="sng">
                <a:solidFill>
                  <a:schemeClr val="hlink"/>
                </a:solidFill>
                <a:hlinkClick r:id="rId3"/>
              </a:rPr>
              <a:t>https://goo.gl/tLcWQj</a:t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</p:txBody>
      </p:sp>
      <p:pic>
        <p:nvPicPr>
          <p:cNvPr id="1074" name="Shape 10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175" y="3123800"/>
            <a:ext cx="3909225" cy="2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>
            <p:ph type="title"/>
          </p:nvPr>
        </p:nvSpPr>
        <p:spPr>
          <a:xfrm>
            <a:off x="181850" y="958625"/>
            <a:ext cx="5436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b="0" i="0" lang="it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for the Attention!</a:t>
            </a:r>
            <a:endParaRPr/>
          </a:p>
        </p:txBody>
      </p:sp>
      <p:sp>
        <p:nvSpPr>
          <p:cNvPr id="1080" name="Shape 1080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81" name="Shape 1081"/>
          <p:cNvSpPr txBox="1"/>
          <p:nvPr/>
        </p:nvSpPr>
        <p:spPr>
          <a:xfrm>
            <a:off x="5394350" y="827475"/>
            <a:ext cx="3657300" cy="2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Lorenzo Di Tucci</a:t>
            </a:r>
            <a:r>
              <a:rPr b="0" i="0" lang="it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</a:t>
            </a:r>
            <a:r>
              <a:rPr lang="it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lorenzo.ditucci</a:t>
            </a:r>
            <a:r>
              <a:rPr b="0" i="0" lang="it" sz="1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@polimi.it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 Del Sozzo                    </a:t>
            </a:r>
            <a:r>
              <a:rPr b="0" i="0" lang="it" sz="18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emanuele.delsozzo@polimi.it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D. Santambrogio</a:t>
            </a:r>
            <a:r>
              <a:rPr b="0" i="0" lang="it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</a:t>
            </a:r>
            <a:r>
              <a:rPr lang="it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marco.santambrogio@polimi.it</a:t>
            </a:r>
            <a:r>
              <a:rPr lang="it" sz="1800" u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82" name="Shape 10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500" y="2438362"/>
            <a:ext cx="40767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Vivado HLS Flow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9" y="115263"/>
            <a:ext cx="1851850" cy="19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1756725" y="4606825"/>
            <a:ext cx="70677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Possibility to specify the </a:t>
            </a:r>
            <a:r>
              <a:rPr b="1" lang="it"/>
              <a:t>kernel</a:t>
            </a:r>
            <a:r>
              <a:rPr lang="it"/>
              <a:t> using High Level Code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code must be refactored as a </a:t>
            </a:r>
            <a:r>
              <a:rPr b="1" lang="it"/>
              <a:t>subset of C/C++</a:t>
            </a:r>
            <a:r>
              <a:rPr lang="it"/>
              <a:t> is supported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it"/>
              <a:t>no dynamic memory allocation</a:t>
            </a:r>
            <a:endParaRPr b="1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Multiple </a:t>
            </a:r>
            <a:r>
              <a:rPr b="1" lang="it"/>
              <a:t>API</a:t>
            </a:r>
            <a:r>
              <a:rPr lang="it"/>
              <a:t> provided (arbitrary precision, mathematical functions, video library, etc..)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Possibility to specify a constraint file (clock uncertainty, clock period, target board)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91975" y="2536875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C/C++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Vivado HLS Flow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9" y="115263"/>
            <a:ext cx="1851850" cy="19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1866525" y="4830975"/>
            <a:ext cx="48648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Directives driven design and optimization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necessary to specify interconnection with memory (AXI4, AXI4Lite, AXI4-Stream)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The designer still needs to have clear in mind what architecture to implement</a:t>
            </a: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591975" y="2536875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C/C++</a:t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2897725" y="2536875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IP Core Design and Optimization</a:t>
            </a:r>
            <a:endParaRPr/>
          </a:p>
        </p:txBody>
      </p:sp>
      <p:cxnSp>
        <p:nvCxnSpPr>
          <p:cNvPr id="205" name="Shape 205"/>
          <p:cNvCxnSpPr>
            <a:stCxn id="203" idx="3"/>
            <a:endCxn id="204" idx="1"/>
          </p:cNvCxnSpPr>
          <p:nvPr/>
        </p:nvCxnSpPr>
        <p:spPr>
          <a:xfrm>
            <a:off x="2129175" y="3022425"/>
            <a:ext cx="7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Vivado HLS Flow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1866525" y="4830975"/>
            <a:ext cx="48648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 levels of emulation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it"/>
              <a:t>Software Emulation</a:t>
            </a:r>
            <a:r>
              <a:rPr lang="it"/>
              <a:t> used to check </a:t>
            </a:r>
            <a:r>
              <a:rPr i="1" lang="it"/>
              <a:t>functional correctness </a:t>
            </a:r>
            <a:r>
              <a:rPr lang="it"/>
              <a:t>of the application - does not guarantee correctness on the FPGA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it"/>
              <a:t>Hardware Emulation</a:t>
            </a:r>
            <a:r>
              <a:rPr lang="it"/>
              <a:t> check the correctness of the logic generated by the synthesizer</a:t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591975" y="2536875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C/C++</a:t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2897725" y="2536875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IP Core Design and Optimization</a:t>
            </a:r>
            <a:endParaRPr/>
          </a:p>
        </p:txBody>
      </p:sp>
      <p:cxnSp>
        <p:nvCxnSpPr>
          <p:cNvPr id="215" name="Shape 215"/>
          <p:cNvCxnSpPr>
            <a:stCxn id="213" idx="3"/>
            <a:endCxn id="214" idx="1"/>
          </p:cNvCxnSpPr>
          <p:nvPr/>
        </p:nvCxnSpPr>
        <p:spPr>
          <a:xfrm>
            <a:off x="2129175" y="3022425"/>
            <a:ext cx="7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6" name="Shape 216"/>
          <p:cNvSpPr/>
          <p:nvPr/>
        </p:nvSpPr>
        <p:spPr>
          <a:xfrm>
            <a:off x="4924300" y="1426950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Software Emulation</a:t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924300" y="3507975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Hardware Emulation</a:t>
            </a:r>
            <a:endParaRPr/>
          </a:p>
        </p:txBody>
      </p:sp>
      <p:cxnSp>
        <p:nvCxnSpPr>
          <p:cNvPr id="218" name="Shape 218"/>
          <p:cNvCxnSpPr>
            <a:stCxn id="214" idx="3"/>
          </p:cNvCxnSpPr>
          <p:nvPr/>
        </p:nvCxnSpPr>
        <p:spPr>
          <a:xfrm flipH="1" rot="10800000">
            <a:off x="4434925" y="1904025"/>
            <a:ext cx="476100" cy="11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219" name="Shape 219"/>
          <p:cNvCxnSpPr>
            <a:stCxn id="214" idx="3"/>
            <a:endCxn id="217" idx="1"/>
          </p:cNvCxnSpPr>
          <p:nvPr/>
        </p:nvCxnSpPr>
        <p:spPr>
          <a:xfrm>
            <a:off x="4434925" y="3022425"/>
            <a:ext cx="4893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9" y="115263"/>
            <a:ext cx="1851850" cy="19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Vivado HLS Flow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591975" y="2536875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C/C++</a:t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1646925" y="5050550"/>
            <a:ext cx="54390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Eventually, IP Core can be generated and exported so that it can be used for the </a:t>
            </a:r>
            <a:r>
              <a:rPr b="1" lang="it"/>
              <a:t>System Level Design </a:t>
            </a:r>
            <a:r>
              <a:rPr lang="it"/>
              <a:t>Step.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/>
              <a:t>At each step of the pipeline, it is possible to come back to the optimization phase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2897725" y="2536875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IP Core Design and Optimization</a:t>
            </a:r>
            <a:endParaRPr/>
          </a:p>
        </p:txBody>
      </p:sp>
      <p:cxnSp>
        <p:nvCxnSpPr>
          <p:cNvPr id="230" name="Shape 230"/>
          <p:cNvCxnSpPr>
            <a:stCxn id="227" idx="3"/>
            <a:endCxn id="229" idx="1"/>
          </p:cNvCxnSpPr>
          <p:nvPr/>
        </p:nvCxnSpPr>
        <p:spPr>
          <a:xfrm>
            <a:off x="2129175" y="3022425"/>
            <a:ext cx="7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1" name="Shape 231"/>
          <p:cNvSpPr/>
          <p:nvPr/>
        </p:nvSpPr>
        <p:spPr>
          <a:xfrm>
            <a:off x="4924300" y="1426950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Software Emulation</a:t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924300" y="3507975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Hardware Emulation</a:t>
            </a:r>
            <a:endParaRPr/>
          </a:p>
        </p:txBody>
      </p:sp>
      <p:cxnSp>
        <p:nvCxnSpPr>
          <p:cNvPr id="233" name="Shape 233"/>
          <p:cNvCxnSpPr>
            <a:stCxn id="229" idx="3"/>
          </p:cNvCxnSpPr>
          <p:nvPr/>
        </p:nvCxnSpPr>
        <p:spPr>
          <a:xfrm flipH="1" rot="10800000">
            <a:off x="4434925" y="1904025"/>
            <a:ext cx="476100" cy="111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234" name="Shape 234"/>
          <p:cNvCxnSpPr>
            <a:stCxn id="229" idx="3"/>
            <a:endCxn id="232" idx="1"/>
          </p:cNvCxnSpPr>
          <p:nvPr/>
        </p:nvCxnSpPr>
        <p:spPr>
          <a:xfrm>
            <a:off x="4434925" y="3022425"/>
            <a:ext cx="4893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35" name="Shape 235"/>
          <p:cNvSpPr/>
          <p:nvPr/>
        </p:nvSpPr>
        <p:spPr>
          <a:xfrm>
            <a:off x="7269500" y="2550450"/>
            <a:ext cx="1537200" cy="9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IP Core Generation</a:t>
            </a:r>
            <a:endParaRPr/>
          </a:p>
        </p:txBody>
      </p:sp>
      <p:cxnSp>
        <p:nvCxnSpPr>
          <p:cNvPr id="236" name="Shape 236"/>
          <p:cNvCxnSpPr>
            <a:stCxn id="229" idx="3"/>
            <a:endCxn id="235" idx="1"/>
          </p:cNvCxnSpPr>
          <p:nvPr/>
        </p:nvCxnSpPr>
        <p:spPr>
          <a:xfrm>
            <a:off x="4434925" y="3022425"/>
            <a:ext cx="28347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7" name="Shape 237"/>
          <p:cNvCxnSpPr>
            <a:stCxn id="235" idx="1"/>
            <a:endCxn id="229" idx="3"/>
          </p:cNvCxnSpPr>
          <p:nvPr/>
        </p:nvCxnSpPr>
        <p:spPr>
          <a:xfrm rot="10800000">
            <a:off x="4434800" y="3022500"/>
            <a:ext cx="28347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9" y="115263"/>
            <a:ext cx="1851850" cy="19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Kernel Creation</a:t>
            </a:r>
            <a:endParaRPr/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Not all the parts of an algorithm are suitable for hardware acceleration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First, it is necessary to </a:t>
            </a:r>
            <a:r>
              <a:rPr b="1" lang="it" sz="2400"/>
              <a:t>profile</a:t>
            </a:r>
            <a:r>
              <a:rPr lang="it" sz="2400"/>
              <a:t> the application to identify the bottlenecks of the application, i.e. the most compute intensive parts/kernels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Then, it is possible to start adapting and optimizing the kernels for the High Level Synthesis process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define the communication infrastructure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build the kernel architecture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Communication Infrastructure</a:t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Mainly, 3 types of communication may be implemented using AXI4 protocol: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AXI-Lite (for control signals)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Axi-Stream (to stream data)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Axi-Master (direct connection with the memory)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Vivado HLS provides directives to specify which type of communication to implement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However, the user has to develop the data transfer in an </a:t>
            </a:r>
            <a:r>
              <a:rPr b="1" lang="it" sz="2400"/>
              <a:t>efficient</a:t>
            </a:r>
            <a:r>
              <a:rPr lang="it" sz="2400"/>
              <a:t> way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it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58" name="Shape 25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Kernel Optimizations</a:t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Vivado HLS provides directives to optimize the kernel</a:t>
            </a:r>
            <a:endParaRPr sz="2400"/>
          </a:p>
          <a:p>
            <a:pPr indent="0" lvl="0" marL="0" rtl="0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The directives may refer to: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how to carry out the computation</a:t>
            </a:r>
            <a:endParaRPr sz="2400"/>
          </a:p>
          <a:p>
            <a: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loop pipelining/unrolling</a:t>
            </a:r>
            <a:endParaRPr sz="2400"/>
          </a:p>
          <a:p>
            <a: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function inlining</a:t>
            </a:r>
            <a:endParaRPr sz="2400"/>
          </a:p>
          <a:p>
            <a: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dataflow</a:t>
            </a:r>
            <a:endParaRPr sz="2400"/>
          </a:p>
          <a:p>
            <a: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resources to use for a certain computation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how to store the data on FPGA memory</a:t>
            </a:r>
            <a:endParaRPr sz="2400"/>
          </a:p>
          <a:p>
            <a: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array partitioning (block, cyclic, complete)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Loop Pipelining</a:t>
            </a:r>
            <a:endParaRPr/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9083"/>
            <a:ext cx="9144000" cy="4787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457200" y="-185808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Agenda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413725"/>
            <a:ext cx="8229600" cy="46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Introduction to the Hardware Design Flow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Vivado HLS:</a:t>
            </a:r>
            <a:endParaRPr sz="2400"/>
          </a:p>
          <a:p>
            <a:pPr indent="-1206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Design Flow</a:t>
            </a:r>
            <a:endParaRPr sz="2400"/>
          </a:p>
          <a:p>
            <a:pPr indent="-1206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Kernel Creation</a:t>
            </a:r>
            <a:endParaRPr sz="2400"/>
          </a:p>
          <a:p>
            <a:pPr indent="-1206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Communication Infrastructure</a:t>
            </a:r>
            <a:endParaRPr sz="2400"/>
          </a:p>
          <a:p>
            <a:pPr indent="-1206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it" sz="2400"/>
              <a:t>Kernel Optimizations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Hands-On Example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Loop Unrolling</a:t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856"/>
            <a:ext cx="9144000" cy="482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5755975" y="3250350"/>
            <a:ext cx="2201400" cy="49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Resource Contention</a:t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1830"/>
            <a:ext cx="9144000" cy="267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Array Partitioning</a:t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62075"/>
            <a:ext cx="8627676" cy="431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96" name="Shape 296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Example</a:t>
            </a:r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Now we are going to see how to implement a vector addition of this form: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it" sz="2400"/>
              <a:t>							</a:t>
            </a:r>
            <a:r>
              <a:rPr b="1" lang="it" sz="2400"/>
              <a:t>a</a:t>
            </a:r>
            <a:r>
              <a:rPr lang="it" sz="2400"/>
              <a:t> = </a:t>
            </a:r>
            <a:r>
              <a:rPr b="1" lang="it" sz="2400"/>
              <a:t>b </a:t>
            </a:r>
            <a:r>
              <a:rPr lang="it" sz="2400"/>
              <a:t>+ </a:t>
            </a:r>
            <a:r>
              <a:rPr b="1" lang="it" sz="2400"/>
              <a:t>c</a:t>
            </a:r>
            <a:r>
              <a:rPr lang="it" sz="2400"/>
              <a:t>*d</a:t>
            </a:r>
            <a:endParaRPr sz="2400"/>
          </a:p>
          <a:p>
            <a:pPr indent="45720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it" sz="2400"/>
              <a:t>where </a:t>
            </a:r>
            <a:r>
              <a:rPr b="1" lang="it" sz="2400"/>
              <a:t>a</a:t>
            </a:r>
            <a:r>
              <a:rPr lang="it" sz="2400"/>
              <a:t>, </a:t>
            </a:r>
            <a:r>
              <a:rPr b="1" lang="it" sz="2400"/>
              <a:t>b</a:t>
            </a:r>
            <a:r>
              <a:rPr lang="it" sz="2400"/>
              <a:t>, </a:t>
            </a:r>
            <a:r>
              <a:rPr b="1" lang="it" sz="2400"/>
              <a:t>c</a:t>
            </a:r>
            <a:r>
              <a:rPr lang="it" sz="2400"/>
              <a:t> are vectors, and d is a constant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400"/>
              <a:buChar char="•"/>
            </a:pPr>
            <a:r>
              <a:rPr lang="it" sz="2400"/>
              <a:t>We will go through all optimization steps with Vivado HLS, from the project creation to the IP core generation</a:t>
            </a:r>
            <a:endParaRPr b="1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03" name="Shape 30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Launch Vivado HLS</a:t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98075" y="11603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it" sz="2400"/>
              <a:t>Source </a:t>
            </a:r>
            <a:r>
              <a:rPr i="1" lang="it" sz="2400"/>
              <a:t>settings64.sh</a:t>
            </a:r>
            <a:r>
              <a:rPr lang="it" sz="2400"/>
              <a:t> in Vivado folder, then run Vivado HLS</a:t>
            </a:r>
            <a:endParaRPr sz="2400"/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33572" t="0"/>
          <a:stretch/>
        </p:blipFill>
        <p:spPr>
          <a:xfrm>
            <a:off x="0" y="2047750"/>
            <a:ext cx="9144002" cy="269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Vivado HLS GUI</a:t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2017"/>
            <a:ext cx="8839202" cy="522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18" name="Shape 31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Project Configuration</a:t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Kernel files</a:t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6995375" y="2844350"/>
            <a:ext cx="1556100" cy="44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Add/create files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30" name="Shape 330"/>
          <p:cNvCxnSpPr>
            <a:stCxn id="329" idx="1"/>
          </p:cNvCxnSpPr>
          <p:nvPr/>
        </p:nvCxnSpPr>
        <p:spPr>
          <a:xfrm rot="10800000">
            <a:off x="6205475" y="3063350"/>
            <a:ext cx="789900" cy="5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1" name="Shape 331"/>
          <p:cNvSpPr txBox="1"/>
          <p:nvPr/>
        </p:nvSpPr>
        <p:spPr>
          <a:xfrm>
            <a:off x="232150" y="1579025"/>
            <a:ext cx="1556100" cy="6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Top Function Selection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32" name="Shape 332"/>
          <p:cNvCxnSpPr>
            <a:stCxn id="331" idx="3"/>
          </p:cNvCxnSpPr>
          <p:nvPr/>
        </p:nvCxnSpPr>
        <p:spPr>
          <a:xfrm>
            <a:off x="1788250" y="1890275"/>
            <a:ext cx="1162500" cy="68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38" name="Shape 33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Testbench files</a:t>
            </a:r>
            <a:endParaRPr/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6995375" y="2768150"/>
            <a:ext cx="1556100" cy="44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Add/create files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42" name="Shape 342"/>
          <p:cNvCxnSpPr>
            <a:stCxn id="341" idx="1"/>
          </p:cNvCxnSpPr>
          <p:nvPr/>
        </p:nvCxnSpPr>
        <p:spPr>
          <a:xfrm rot="10800000">
            <a:off x="6224075" y="2985350"/>
            <a:ext cx="7713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48" name="Shape 34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Solution Configuration</a:t>
            </a:r>
            <a:endParaRPr/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269725" y="3621075"/>
            <a:ext cx="1556100" cy="44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Clock period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6574275" y="3704325"/>
            <a:ext cx="1556100" cy="44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Part selection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53" name="Shape 353"/>
          <p:cNvCxnSpPr>
            <a:stCxn id="352" idx="0"/>
          </p:cNvCxnSpPr>
          <p:nvPr/>
        </p:nvCxnSpPr>
        <p:spPr>
          <a:xfrm rot="10800000">
            <a:off x="6247125" y="3377025"/>
            <a:ext cx="1105200" cy="32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4" name="Shape 354"/>
          <p:cNvCxnSpPr>
            <a:stCxn id="351" idx="0"/>
          </p:cNvCxnSpPr>
          <p:nvPr/>
        </p:nvCxnSpPr>
        <p:spPr>
          <a:xfrm flipH="1" rot="10800000">
            <a:off x="2047775" y="2996775"/>
            <a:ext cx="983700" cy="62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Installation Party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114700" y="855575"/>
            <a:ext cx="8877900" cy="5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it" sz="2400"/>
              <a:t>Use this Google Doc to provide your data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it" sz="2400" u="sng">
                <a:solidFill>
                  <a:schemeClr val="hlink"/>
                </a:solidFill>
                <a:hlinkClick r:id="rId3"/>
              </a:rPr>
              <a:t>https://goo.gl/FRCG6y</a:t>
            </a:r>
            <a:endParaRPr b="1"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it" sz="2400">
                <a:solidFill>
                  <a:srgbClr val="444444"/>
                </a:solidFill>
              </a:rPr>
              <a:t>First, install the VPN we have provided you.</a:t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it" sz="2400">
                <a:solidFill>
                  <a:srgbClr val="444444"/>
                </a:solidFill>
              </a:rPr>
              <a:t>(Mac: Tunnelblick - Windows/Linux: OpenVPN)</a:t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it" sz="2400">
                <a:solidFill>
                  <a:srgbClr val="444444"/>
                </a:solidFill>
              </a:rPr>
              <a:t>To </a:t>
            </a:r>
            <a:r>
              <a:rPr b="1" lang="it" sz="2400">
                <a:solidFill>
                  <a:srgbClr val="444444"/>
                </a:solidFill>
              </a:rPr>
              <a:t>SSH</a:t>
            </a:r>
            <a:r>
              <a:rPr lang="it" sz="2400">
                <a:solidFill>
                  <a:srgbClr val="444444"/>
                </a:solidFill>
              </a:rPr>
              <a:t> to the machine:</a:t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it" sz="2400">
                <a:solidFill>
                  <a:srgbClr val="444444"/>
                </a:solidFill>
              </a:rPr>
              <a:t>ssh &lt;name&gt;.&lt;surname&gt;@nags31.local.necst.it</a:t>
            </a:r>
            <a:endParaRPr i="1"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it" sz="2400">
                <a:solidFill>
                  <a:srgbClr val="444444"/>
                </a:solidFill>
              </a:rPr>
              <a:t>password: </a:t>
            </a:r>
            <a:r>
              <a:rPr i="1" lang="it" sz="2400">
                <a:solidFill>
                  <a:srgbClr val="444444"/>
                </a:solidFill>
              </a:rPr>
              <a:t>user</a:t>
            </a:r>
            <a:endParaRPr sz="24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Device Selection</a:t>
            </a:r>
            <a:endParaRPr/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257975" y="2413400"/>
            <a:ext cx="1556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Parts/Boards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Selection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64" name="Shape 364"/>
          <p:cNvCxnSpPr>
            <a:stCxn id="363" idx="0"/>
          </p:cNvCxnSpPr>
          <p:nvPr/>
        </p:nvCxnSpPr>
        <p:spPr>
          <a:xfrm flipH="1" rot="10800000">
            <a:off x="1036025" y="1717400"/>
            <a:ext cx="1741800" cy="69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70" name="Shape 37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Solution Configuration</a:t>
            </a:r>
            <a:endParaRPr/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78" name="Shape 37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Editor Interface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257975" y="2413400"/>
            <a:ext cx="1556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Project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Files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3734825" y="2413400"/>
            <a:ext cx="1556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Files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Editor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3" name="Shape 383"/>
          <p:cNvSpPr txBox="1"/>
          <p:nvPr/>
        </p:nvSpPr>
        <p:spPr>
          <a:xfrm>
            <a:off x="7211675" y="2413400"/>
            <a:ext cx="1556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Outline /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Directive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3734825" y="5011875"/>
            <a:ext cx="1556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Vivado HLS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Console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390" name="Shape 39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Editor Interface</a:t>
            </a:r>
            <a:endParaRPr/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246450" y="1583525"/>
            <a:ext cx="1556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Project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Settings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1447700" y="2759175"/>
            <a:ext cx="1556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Solution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Settings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3571075" y="2759175"/>
            <a:ext cx="1556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Run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C Simulation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4691675" y="1583525"/>
            <a:ext cx="1556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Run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Synthesis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97" name="Shape 397"/>
          <p:cNvCxnSpPr>
            <a:stCxn id="393" idx="0"/>
          </p:cNvCxnSpPr>
          <p:nvPr/>
        </p:nvCxnSpPr>
        <p:spPr>
          <a:xfrm flipH="1" rot="10800000">
            <a:off x="1024500" y="1210325"/>
            <a:ext cx="1004100" cy="37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8" name="Shape 398"/>
          <p:cNvCxnSpPr>
            <a:stCxn id="394" idx="0"/>
          </p:cNvCxnSpPr>
          <p:nvPr/>
        </p:nvCxnSpPr>
        <p:spPr>
          <a:xfrm flipH="1" rot="10800000">
            <a:off x="2225750" y="1233375"/>
            <a:ext cx="171600" cy="152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9" name="Shape 399"/>
          <p:cNvCxnSpPr>
            <a:stCxn id="395" idx="0"/>
          </p:cNvCxnSpPr>
          <p:nvPr/>
        </p:nvCxnSpPr>
        <p:spPr>
          <a:xfrm rot="10800000">
            <a:off x="2789425" y="1267875"/>
            <a:ext cx="1559700" cy="149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0" name="Shape 400"/>
          <p:cNvCxnSpPr>
            <a:stCxn id="396" idx="1"/>
          </p:cNvCxnSpPr>
          <p:nvPr/>
        </p:nvCxnSpPr>
        <p:spPr>
          <a:xfrm rot="10800000">
            <a:off x="3077375" y="1244825"/>
            <a:ext cx="1614300" cy="65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1" name="Shape 401"/>
          <p:cNvSpPr/>
          <p:nvPr/>
        </p:nvSpPr>
        <p:spPr>
          <a:xfrm>
            <a:off x="1995350" y="1025825"/>
            <a:ext cx="2304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2300150" y="1025825"/>
            <a:ext cx="2304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2648175" y="1025825"/>
            <a:ext cx="2304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2878575" y="1025825"/>
            <a:ext cx="2304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10" name="Shape 41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Kernel Creation</a:t>
            </a:r>
            <a:endParaRPr/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18" name="Shape 41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Kernel Creation</a:t>
            </a:r>
            <a:endParaRPr/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075"/>
            <a:ext cx="9144000" cy="54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26" name="Shape 426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Kernel function</a:t>
            </a:r>
            <a:endParaRPr/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34" name="Shape 434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Kernel function</a:t>
            </a:r>
            <a:endParaRPr/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2634875" y="2620850"/>
            <a:ext cx="2840100" cy="62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Let’s add the directives for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the communication interfaces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38" name="Shape 438"/>
          <p:cNvCxnSpPr>
            <a:stCxn id="437" idx="0"/>
          </p:cNvCxnSpPr>
          <p:nvPr/>
        </p:nvCxnSpPr>
        <p:spPr>
          <a:xfrm flipH="1" rot="10800000">
            <a:off x="4054925" y="1406150"/>
            <a:ext cx="3448500" cy="121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44" name="Shape 444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Directives</a:t>
            </a:r>
            <a:endParaRPr/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 txBox="1"/>
          <p:nvPr/>
        </p:nvSpPr>
        <p:spPr>
          <a:xfrm>
            <a:off x="6928775" y="2390350"/>
            <a:ext cx="1698900" cy="36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Directives tab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53" name="Shape 45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Insert Directive for port </a:t>
            </a:r>
            <a:r>
              <a:rPr b="1" lang="it" sz="4000">
                <a:solidFill>
                  <a:schemeClr val="lt1"/>
                </a:solidFill>
              </a:rPr>
              <a:t>a</a:t>
            </a:r>
            <a:endParaRPr/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Installation Party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6750" y="1666075"/>
            <a:ext cx="8877900" cy="51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it" sz="2400">
                <a:solidFill>
                  <a:srgbClr val="444444"/>
                </a:solidFill>
              </a:rPr>
              <a:t>You can change your password here:</a:t>
            </a:r>
            <a:endParaRPr sz="2400">
              <a:solidFill>
                <a:srgbClr val="444444"/>
              </a:solidFill>
            </a:endParaRPr>
          </a:p>
          <a:p>
            <a:pPr indent="0" lvl="0" marL="0" rtl="0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it" sz="2400">
                <a:solidFill>
                  <a:srgbClr val="444444"/>
                </a:solidFill>
              </a:rPr>
              <a:t>http://changepassword.local.necst.it/</a:t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it" sz="2400">
                <a:solidFill>
                  <a:srgbClr val="444444"/>
                </a:solidFill>
              </a:rPr>
              <a:t>You can also </a:t>
            </a:r>
            <a:r>
              <a:rPr b="1" lang="it" sz="2400">
                <a:solidFill>
                  <a:srgbClr val="444444"/>
                </a:solidFill>
              </a:rPr>
              <a:t>RDP</a:t>
            </a:r>
            <a:r>
              <a:rPr lang="it" sz="2400">
                <a:solidFill>
                  <a:srgbClr val="444444"/>
                </a:solidFill>
              </a:rPr>
              <a:t> to the instance using </a:t>
            </a:r>
            <a:endParaRPr sz="2400">
              <a:solidFill>
                <a:srgbClr val="444444"/>
              </a:solidFill>
            </a:endParaRPr>
          </a:p>
          <a:p>
            <a:pPr indent="-381000" lvl="0" marL="457200" marR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444444"/>
              </a:buClr>
              <a:buSzPts val="2400"/>
              <a:buChar char="•"/>
            </a:pPr>
            <a:r>
              <a:rPr lang="it" sz="2400">
                <a:solidFill>
                  <a:srgbClr val="444444"/>
                </a:solidFill>
              </a:rPr>
              <a:t>Microsoft Remote Desktop (Microsoft/Mac OS) </a:t>
            </a:r>
            <a:endParaRPr sz="2400">
              <a:solidFill>
                <a:srgbClr val="444444"/>
              </a:solidFill>
            </a:endParaRPr>
          </a:p>
          <a:p>
            <a:pPr indent="-3810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Char char="•"/>
            </a:pPr>
            <a:r>
              <a:rPr lang="it" sz="2400">
                <a:solidFill>
                  <a:srgbClr val="444444"/>
                </a:solidFill>
              </a:rPr>
              <a:t>Remmina (Linux)</a:t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44444"/>
                </a:solidFill>
              </a:rPr>
              <a:t>To connect to the machine, or change your password you </a:t>
            </a:r>
            <a:r>
              <a:rPr b="1" lang="it" sz="2400">
                <a:solidFill>
                  <a:srgbClr val="444444"/>
                </a:solidFill>
              </a:rPr>
              <a:t>must </a:t>
            </a:r>
            <a:r>
              <a:rPr lang="it" sz="2400">
                <a:solidFill>
                  <a:srgbClr val="444444"/>
                </a:solidFill>
              </a:rPr>
              <a:t>have started the VPN.</a:t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61" name="Shape 46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Master Axi Directive</a:t>
            </a:r>
            <a:endParaRPr/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075"/>
            <a:ext cx="9144000" cy="54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69" name="Shape 46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Insert Directive for port </a:t>
            </a:r>
            <a:r>
              <a:rPr b="1" lang="it" sz="4000">
                <a:solidFill>
                  <a:schemeClr val="lt1"/>
                </a:solidFill>
              </a:rPr>
              <a:t>a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79" name="Shape 47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Axilite Directive</a:t>
            </a:r>
            <a:endParaRPr/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87" name="Shape 487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Port </a:t>
            </a:r>
            <a:r>
              <a:rPr b="1" lang="it" sz="4000">
                <a:solidFill>
                  <a:schemeClr val="lt1"/>
                </a:solidFill>
              </a:rPr>
              <a:t>a</a:t>
            </a:r>
            <a:r>
              <a:rPr lang="it" sz="4000">
                <a:solidFill>
                  <a:schemeClr val="lt1"/>
                </a:solidFill>
              </a:rPr>
              <a:t> directives</a:t>
            </a:r>
            <a:endParaRPr/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95" name="Shape 49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Ports directives</a:t>
            </a:r>
            <a:endParaRPr/>
          </a:p>
        </p:txBody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4126325" y="2978175"/>
            <a:ext cx="2789400" cy="61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Only axilite for port 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We pass it as a control signal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99" name="Shape 499"/>
          <p:cNvCxnSpPr>
            <a:stCxn id="498" idx="0"/>
          </p:cNvCxnSpPr>
          <p:nvPr/>
        </p:nvCxnSpPr>
        <p:spPr>
          <a:xfrm rot="10800000">
            <a:off x="4638425" y="2570175"/>
            <a:ext cx="882600" cy="40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05" name="Shape 50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Insert Directive for kernel</a:t>
            </a:r>
            <a:endParaRPr/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13" name="Shape 51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Interface Directive</a:t>
            </a:r>
            <a:endParaRPr/>
          </a:p>
        </p:txBody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21" name="Shape 52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Axilite Directive</a:t>
            </a:r>
            <a:endParaRPr/>
          </a:p>
        </p:txBody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29" name="Shape 52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Kernel Directive</a:t>
            </a:r>
            <a:endParaRPr/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875"/>
            <a:ext cx="9144000" cy="54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37" name="Shape 537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Naive Implementation</a:t>
            </a:r>
            <a:endParaRPr/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525" y="2267750"/>
            <a:ext cx="322725" cy="2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457200" y="-185808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Hardware Design Flow for HPC</a:t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381200" y="122624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i="1" lang="it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Hardware Design Flow (HDF)</a:t>
            </a:r>
            <a:r>
              <a:rPr lang="it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: process to realize a hardware module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165100" lvl="0" marL="34290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342900" rtl="0"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it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HDF for FPGAs can be seen as a 2 step process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348940" y="4178456"/>
            <a:ext cx="2965500" cy="166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Level Synthesis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it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High level code to Hardware Description Language (HDL)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055970" y="4484923"/>
            <a:ext cx="2965500" cy="105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1" i="0" lang="it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Level Design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it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Implementation on board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Shape 118"/>
          <p:cNvCxnSpPr>
            <a:stCxn id="116" idx="3"/>
            <a:endCxn id="117" idx="1"/>
          </p:cNvCxnSpPr>
          <p:nvPr/>
        </p:nvCxnSpPr>
        <p:spPr>
          <a:xfrm>
            <a:off x="4314440" y="5012756"/>
            <a:ext cx="741600" cy="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19" name="Shape 119"/>
          <p:cNvCxnSpPr>
            <a:endCxn id="116" idx="1"/>
          </p:cNvCxnSpPr>
          <p:nvPr/>
        </p:nvCxnSpPr>
        <p:spPr>
          <a:xfrm>
            <a:off x="335840" y="5012756"/>
            <a:ext cx="1013100" cy="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120" name="Shape 120"/>
          <p:cNvCxnSpPr>
            <a:stCxn id="117" idx="3"/>
          </p:cNvCxnSpPr>
          <p:nvPr/>
        </p:nvCxnSpPr>
        <p:spPr>
          <a:xfrm>
            <a:off x="8021470" y="5012773"/>
            <a:ext cx="741300" cy="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21" name="Shape 121"/>
          <p:cNvSpPr txBox="1"/>
          <p:nvPr/>
        </p:nvSpPr>
        <p:spPr>
          <a:xfrm>
            <a:off x="235495" y="4291524"/>
            <a:ext cx="1113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it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it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Code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8326363" y="4689561"/>
            <a:ext cx="5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rPr b="0" i="0" lang="it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FPGA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46" name="Shape 546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Project Settings</a:t>
            </a:r>
            <a:endParaRPr/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075"/>
            <a:ext cx="9144000" cy="54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/>
          <p:nvPr/>
        </p:nvSpPr>
        <p:spPr>
          <a:xfrm>
            <a:off x="1995350" y="1025825"/>
            <a:ext cx="2304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Shape 5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525" y="2267750"/>
            <a:ext cx="322725" cy="2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56" name="Shape 556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Top Function Selection</a:t>
            </a:r>
            <a:endParaRPr/>
          </a:p>
        </p:txBody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64" name="Shape 564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Top Function Selection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72" name="Shape 57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Top Function Selection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7550"/>
            <a:ext cx="9144000" cy="54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80" name="Shape 58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Testbench Creation</a:t>
            </a:r>
            <a:endParaRPr/>
          </a:p>
        </p:txBody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525" y="2267750"/>
            <a:ext cx="322725" cy="2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89" name="Shape 58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Testbench Creation</a:t>
            </a:r>
            <a:endParaRPr/>
          </a:p>
        </p:txBody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597" name="Shape 597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Testbench</a:t>
            </a:r>
            <a:endParaRPr/>
          </a:p>
        </p:txBody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05" name="Shape 60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Run C Simulation</a:t>
            </a:r>
            <a:endParaRPr/>
          </a:p>
        </p:txBody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/>
          <p:nvPr/>
        </p:nvSpPr>
        <p:spPr>
          <a:xfrm>
            <a:off x="2681150" y="1025825"/>
            <a:ext cx="2304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14" name="Shape 614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C Simulation Settings</a:t>
            </a:r>
            <a:endParaRPr/>
          </a:p>
        </p:txBody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7550"/>
            <a:ext cx="9144000" cy="54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22" name="Shape 62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C Simulation Result</a:t>
            </a:r>
            <a:endParaRPr/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457200" y="-185808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The Hardware Design Flow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01647"/>
            <a:ext cx="8229600" cy="16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30" name="Shape 63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Run Synthesis</a:t>
            </a:r>
            <a:endParaRPr/>
          </a:p>
        </p:txBody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Shape 633"/>
          <p:cNvSpPr/>
          <p:nvPr/>
        </p:nvSpPr>
        <p:spPr>
          <a:xfrm>
            <a:off x="2868125" y="1048900"/>
            <a:ext cx="2304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 txBox="1"/>
          <p:nvPr/>
        </p:nvSpPr>
        <p:spPr>
          <a:xfrm>
            <a:off x="3769025" y="5018300"/>
            <a:ext cx="2789400" cy="61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Synthesis Log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Console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40" name="Shape 64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Synthesis Report</a:t>
            </a:r>
            <a:endParaRPr/>
          </a:p>
        </p:txBody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075"/>
            <a:ext cx="9144000" cy="54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3519350" y="1025825"/>
            <a:ext cx="2304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49" name="Shape 64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Naive Implementation Report</a:t>
            </a:r>
            <a:endParaRPr/>
          </a:p>
        </p:txBody>
      </p:sp>
      <p:graphicFrame>
        <p:nvGraphicFramePr>
          <p:cNvPr id="650" name="Shape 650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1" name="Shape 651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812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812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813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813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2" name="Shape 652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58" name="Shape 65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Run Co-Simulation</a:t>
            </a:r>
            <a:endParaRPr/>
          </a:p>
        </p:txBody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075"/>
            <a:ext cx="9144000" cy="54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/>
          <p:nvPr/>
        </p:nvSpPr>
        <p:spPr>
          <a:xfrm>
            <a:off x="3138350" y="1025825"/>
            <a:ext cx="2304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67" name="Shape 667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Co-Simulation Settings</a:t>
            </a:r>
            <a:endParaRPr/>
          </a:p>
        </p:txBody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69" name="Shape 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75" name="Shape 67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Co-Simulation Results</a:t>
            </a:r>
            <a:endParaRPr/>
          </a:p>
        </p:txBody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83" name="Shape 68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V1 Implementation</a:t>
            </a:r>
            <a:endParaRPr/>
          </a:p>
        </p:txBody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691" name="Shape 69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V1 Implementation Log</a:t>
            </a:r>
            <a:endParaRPr/>
          </a:p>
        </p:txBody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/>
          <p:nvPr/>
        </p:nvSpPr>
        <p:spPr>
          <a:xfrm>
            <a:off x="449525" y="3238825"/>
            <a:ext cx="55902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49525" y="4077025"/>
            <a:ext cx="3895800" cy="90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01" name="Shape 70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V1 Implementation Report</a:t>
            </a:r>
            <a:endParaRPr/>
          </a:p>
        </p:txBody>
      </p:sp>
      <p:graphicFrame>
        <p:nvGraphicFramePr>
          <p:cNvPr id="702" name="Shape 702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03" name="Shape 703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1227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1227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1228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1228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04" name="Shape 704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10" name="Shape 71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V1 Implementation Loops</a:t>
            </a:r>
            <a:endParaRPr/>
          </a:p>
        </p:txBody>
      </p:sp>
      <p:graphicFrame>
        <p:nvGraphicFramePr>
          <p:cNvPr id="711" name="Shape 711"/>
          <p:cNvGraphicFramePr/>
          <p:nvPr/>
        </p:nvGraphicFramePr>
        <p:xfrm>
          <a:off x="347375" y="173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035050"/>
                <a:gridCol w="827575"/>
                <a:gridCol w="804525"/>
                <a:gridCol w="1553750"/>
                <a:gridCol w="1023500"/>
                <a:gridCol w="965900"/>
                <a:gridCol w="1035050"/>
                <a:gridCol w="1035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Iteration 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achieved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Trip Count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Pipelined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memcpy 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900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900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no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1782250" y="2186922"/>
            <a:ext cx="3202200" cy="1641600"/>
          </a:xfrm>
          <a:prstGeom prst="roundRect">
            <a:avLst>
              <a:gd fmla="val 22289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457200" y="-185808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The Hardware Design Flow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28600" y="1338070"/>
            <a:ext cx="82296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39469" lvl="0" marL="339469" rtl="0">
              <a:spcBef>
                <a:spcPts val="0"/>
              </a:spcBef>
              <a:spcAft>
                <a:spcPts val="0"/>
              </a:spcAft>
              <a:buSzPts val="2772"/>
              <a:buChar char="•"/>
            </a:pPr>
            <a:r>
              <a:rPr lang="it" sz="2772">
                <a:latin typeface="Helvetica Neue Light"/>
                <a:ea typeface="Helvetica Neue Light"/>
                <a:cs typeface="Helvetica Neue Light"/>
                <a:sym typeface="Helvetica Neue Light"/>
              </a:rPr>
              <a:t>CAD tools aims at alleviating the design on FPGA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01647"/>
            <a:ext cx="8229600" cy="16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17" name="Shape 717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V1 Analysis</a:t>
            </a:r>
            <a:endParaRPr/>
          </a:p>
        </p:txBody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719" name="Shape 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7550"/>
            <a:ext cx="9144000" cy="54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8463300" y="1044375"/>
            <a:ext cx="680700" cy="21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26" name="Shape 726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V1 Analysis</a:t>
            </a:r>
            <a:endParaRPr/>
          </a:p>
        </p:txBody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34" name="Shape 734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V1 Analysis</a:t>
            </a:r>
            <a:endParaRPr/>
          </a:p>
        </p:txBody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736" name="Shape 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42" name="Shape 74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V2 Implementation</a:t>
            </a:r>
            <a:endParaRPr/>
          </a:p>
        </p:txBody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50" name="Shape 75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V2 Implementation Log</a:t>
            </a:r>
            <a:endParaRPr/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449525" y="4458025"/>
            <a:ext cx="3895800" cy="90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59" name="Shape 75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V2 Implementation Report</a:t>
            </a:r>
            <a:endParaRPr/>
          </a:p>
        </p:txBody>
      </p:sp>
      <p:graphicFrame>
        <p:nvGraphicFramePr>
          <p:cNvPr id="760" name="Shape 760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61" name="Shape 761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435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435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436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436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62" name="Shape 762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68" name="Shape 76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V2 Implementation Loops</a:t>
            </a:r>
            <a:endParaRPr/>
          </a:p>
        </p:txBody>
      </p:sp>
      <p:graphicFrame>
        <p:nvGraphicFramePr>
          <p:cNvPr id="769" name="Shape 769"/>
          <p:cNvGraphicFramePr/>
          <p:nvPr/>
        </p:nvGraphicFramePr>
        <p:xfrm>
          <a:off x="347375" y="173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035050"/>
                <a:gridCol w="827575"/>
                <a:gridCol w="804525"/>
                <a:gridCol w="1553750"/>
                <a:gridCol w="1023500"/>
                <a:gridCol w="965900"/>
                <a:gridCol w="1035050"/>
                <a:gridCol w="1035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Iteration 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achieved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Trip Count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Pipelined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memcpy 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75" name="Shape 77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V3 Implementation</a:t>
            </a:r>
            <a:endParaRPr/>
          </a:p>
        </p:txBody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7550"/>
            <a:ext cx="9144000" cy="54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83" name="Shape 78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V3 Implementation Report</a:t>
            </a:r>
            <a:endParaRPr/>
          </a:p>
        </p:txBody>
      </p:sp>
      <p:graphicFrame>
        <p:nvGraphicFramePr>
          <p:cNvPr id="784" name="Shape 784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85" name="Shape 785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86" name="Shape 786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92" name="Shape 79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V3 Implementation Loops</a:t>
            </a:r>
            <a:endParaRPr/>
          </a:p>
        </p:txBody>
      </p:sp>
      <p:graphicFrame>
        <p:nvGraphicFramePr>
          <p:cNvPr id="793" name="Shape 793"/>
          <p:cNvGraphicFramePr/>
          <p:nvPr/>
        </p:nvGraphicFramePr>
        <p:xfrm>
          <a:off x="347375" y="348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035050"/>
                <a:gridCol w="827575"/>
                <a:gridCol w="804525"/>
                <a:gridCol w="1553750"/>
                <a:gridCol w="1023500"/>
                <a:gridCol w="965900"/>
                <a:gridCol w="1035050"/>
                <a:gridCol w="1035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Iteration 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achieved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Trip Count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Pipelined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4" name="Shape 794"/>
          <p:cNvGraphicFramePr/>
          <p:nvPr/>
        </p:nvGraphicFramePr>
        <p:xfrm>
          <a:off x="347375" y="120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299250"/>
                <a:gridCol w="1367900"/>
                <a:gridCol w="1553750"/>
                <a:gridCol w="1432425"/>
                <a:gridCol w="1243600"/>
                <a:gridCol w="13326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Module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myMemcpy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None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myMemcpy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None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1782250" y="2186922"/>
            <a:ext cx="3202200" cy="1641600"/>
          </a:xfrm>
          <a:prstGeom prst="roundRect">
            <a:avLst>
              <a:gd fmla="val 22289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457200" y="-185808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The Hardware Design Flow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228600" y="1338070"/>
            <a:ext cx="82296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39469" lvl="0" marL="339469" rtl="0">
              <a:spcBef>
                <a:spcPts val="0"/>
              </a:spcBef>
              <a:spcAft>
                <a:spcPts val="0"/>
              </a:spcAft>
              <a:buSzPts val="2772"/>
              <a:buChar char="•"/>
            </a:pPr>
            <a:r>
              <a:rPr lang="it" sz="2772">
                <a:latin typeface="Helvetica Neue Light"/>
                <a:ea typeface="Helvetica Neue Light"/>
                <a:cs typeface="Helvetica Neue Light"/>
                <a:sym typeface="Helvetica Neue Light"/>
              </a:rPr>
              <a:t>CAD tools aims at alleviating the design on FPGA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01647"/>
            <a:ext cx="8229600" cy="16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228600" y="4209355"/>
            <a:ext cx="8853000" cy="13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it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Designer still need to manually perform system </a:t>
            </a:r>
            <a:br>
              <a:rPr b="0" i="0" lang="it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it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integration, driver generation and runtime management</a:t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4992936" y="2168817"/>
            <a:ext cx="3630000" cy="18765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00" name="Shape 80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V3 Implementation Analysis</a:t>
            </a:r>
            <a:endParaRPr/>
          </a:p>
        </p:txBody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Shape 803"/>
          <p:cNvSpPr/>
          <p:nvPr/>
        </p:nvSpPr>
        <p:spPr>
          <a:xfrm>
            <a:off x="3672925" y="2259100"/>
            <a:ext cx="1195500" cy="495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 txBox="1"/>
          <p:nvPr/>
        </p:nvSpPr>
        <p:spPr>
          <a:xfrm>
            <a:off x="3377125" y="3045275"/>
            <a:ext cx="4898400" cy="631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However, our board has only one physical memory port, hence it cannot physically transfer data in parallel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10" name="Shape 81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V4 Implementation</a:t>
            </a:r>
            <a:endParaRPr/>
          </a:p>
        </p:txBody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812" name="Shape 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075"/>
            <a:ext cx="9144000" cy="54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875" y="3091700"/>
            <a:ext cx="1671450" cy="4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19" name="Shape 81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V4 Implementation Report</a:t>
            </a:r>
            <a:endParaRPr/>
          </a:p>
        </p:txBody>
      </p:sp>
      <p:graphicFrame>
        <p:nvGraphicFramePr>
          <p:cNvPr id="820" name="Shape 820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1" name="Shape 821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373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373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374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374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2" name="Shape 822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28" name="Shape 82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V4 Implementation Loops</a:t>
            </a:r>
            <a:endParaRPr/>
          </a:p>
        </p:txBody>
      </p:sp>
      <p:graphicFrame>
        <p:nvGraphicFramePr>
          <p:cNvPr id="829" name="Shape 829"/>
          <p:cNvGraphicFramePr/>
          <p:nvPr/>
        </p:nvGraphicFramePr>
        <p:xfrm>
          <a:off x="347375" y="2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035050"/>
                <a:gridCol w="827575"/>
                <a:gridCol w="804525"/>
                <a:gridCol w="1553750"/>
                <a:gridCol w="1023500"/>
                <a:gridCol w="965900"/>
                <a:gridCol w="1035050"/>
                <a:gridCol w="1035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Iteration 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achieved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Trip Count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Pipelined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35" name="Shape 83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V4 Implementation Analysis</a:t>
            </a:r>
            <a:endParaRPr/>
          </a:p>
        </p:txBody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837" name="Shape 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075"/>
            <a:ext cx="9144000" cy="54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43" name="Shape 84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Insert Directive for a_local</a:t>
            </a:r>
            <a:endParaRPr/>
          </a:p>
        </p:txBody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845" name="Shape 845"/>
          <p:cNvPicPr preferRelativeResize="0"/>
          <p:nvPr/>
        </p:nvPicPr>
        <p:blipFill rotWithShape="1">
          <a:blip r:embed="rId3">
            <a:alphaModFix/>
          </a:blip>
          <a:srcRect b="0" l="119" r="119" t="0"/>
          <a:stretch/>
        </p:blipFill>
        <p:spPr>
          <a:xfrm>
            <a:off x="0" y="727075"/>
            <a:ext cx="9144000" cy="540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875" y="3091700"/>
            <a:ext cx="1671450" cy="4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52" name="Shape 85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Array Directives</a:t>
            </a:r>
            <a:endParaRPr/>
          </a:p>
        </p:txBody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854" name="Shape 854"/>
          <p:cNvPicPr preferRelativeResize="0"/>
          <p:nvPr/>
        </p:nvPicPr>
        <p:blipFill rotWithShape="1">
          <a:blip r:embed="rId3">
            <a:alphaModFix/>
          </a:blip>
          <a:srcRect b="109" l="0" r="0" t="119"/>
          <a:stretch/>
        </p:blipFill>
        <p:spPr>
          <a:xfrm>
            <a:off x="0" y="723900"/>
            <a:ext cx="9144000" cy="54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 rotWithShape="1">
          <a:blip r:embed="rId4">
            <a:alphaModFix/>
          </a:blip>
          <a:srcRect b="0" l="0" r="84139" t="0"/>
          <a:stretch/>
        </p:blipFill>
        <p:spPr>
          <a:xfrm>
            <a:off x="3042875" y="3080175"/>
            <a:ext cx="265100" cy="4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61" name="Shape 86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Array Partition Directive</a:t>
            </a:r>
            <a:endParaRPr/>
          </a:p>
        </p:txBody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863" name="Shape 863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0" y="723900"/>
            <a:ext cx="9144000" cy="54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/>
          <p:cNvPicPr preferRelativeResize="0"/>
          <p:nvPr/>
        </p:nvPicPr>
        <p:blipFill rotWithShape="1">
          <a:blip r:embed="rId4">
            <a:alphaModFix/>
          </a:blip>
          <a:srcRect b="0" l="0" r="84139" t="0"/>
          <a:stretch/>
        </p:blipFill>
        <p:spPr>
          <a:xfrm>
            <a:off x="3042875" y="3080175"/>
            <a:ext cx="265100" cy="4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70" name="Shape 870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Array a_local directive</a:t>
            </a:r>
            <a:endParaRPr/>
          </a:p>
        </p:txBody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872" name="Shape 872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0" y="723900"/>
            <a:ext cx="9144000" cy="541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125" y="3180238"/>
            <a:ext cx="1671450" cy="4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79" name="Shape 87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V5 Implementation</a:t>
            </a:r>
            <a:endParaRPr/>
          </a:p>
        </p:txBody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881" name="Shape 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1782250" y="2186922"/>
            <a:ext cx="3202200" cy="1641600"/>
          </a:xfrm>
          <a:prstGeom prst="roundRect">
            <a:avLst>
              <a:gd fmla="val 22289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6918015" y="1490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57200" y="-185808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The Hardware Design Flow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228600" y="1338070"/>
            <a:ext cx="82296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39469" lvl="0" marL="339469" rtl="0">
              <a:spcBef>
                <a:spcPts val="0"/>
              </a:spcBef>
              <a:spcAft>
                <a:spcPts val="0"/>
              </a:spcAft>
              <a:buSzPts val="2772"/>
              <a:buChar char="•"/>
            </a:pPr>
            <a:r>
              <a:rPr lang="it" sz="2772">
                <a:latin typeface="Helvetica Neue Light"/>
                <a:ea typeface="Helvetica Neue Light"/>
                <a:cs typeface="Helvetica Neue Light"/>
                <a:sym typeface="Helvetica Neue Light"/>
              </a:rPr>
              <a:t>CAD tools aims at alleviating the design on FPGA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01647"/>
            <a:ext cx="8229600" cy="16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228600" y="4209355"/>
            <a:ext cx="8853000" cy="13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it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Designer still need to manually perform system </a:t>
            </a:r>
            <a:br>
              <a:rPr b="0" i="0" lang="it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it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integration, driver generation and runtime management</a:t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992936" y="2168817"/>
            <a:ext cx="3630000" cy="18765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504D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4957700" y="667225"/>
            <a:ext cx="4186200" cy="5625000"/>
          </a:xfrm>
          <a:prstGeom prst="roundRect">
            <a:avLst>
              <a:gd fmla="val 16667" name="adj"/>
            </a:avLst>
          </a:prstGeom>
          <a:solidFill>
            <a:srgbClr val="FFFFFF">
              <a:alpha val="84230"/>
            </a:srgbClr>
          </a:solidFill>
          <a:ln cap="flat" cmpd="sng" w="254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17160000" dist="2300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85800" y="768575"/>
            <a:ext cx="4772100" cy="1326000"/>
          </a:xfrm>
          <a:prstGeom prst="roundRect">
            <a:avLst>
              <a:gd fmla="val 16667" name="adj"/>
            </a:avLst>
          </a:prstGeom>
          <a:solidFill>
            <a:srgbClr val="FFFFFF">
              <a:alpha val="84230"/>
            </a:srgbClr>
          </a:solidFill>
          <a:ln cap="flat" cmpd="sng" w="254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17160000" dist="2300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85800" y="3920875"/>
            <a:ext cx="4772100" cy="2303700"/>
          </a:xfrm>
          <a:prstGeom prst="roundRect">
            <a:avLst>
              <a:gd fmla="val 16667" name="adj"/>
            </a:avLst>
          </a:prstGeom>
          <a:solidFill>
            <a:srgbClr val="FFFFFF">
              <a:alpha val="84230"/>
            </a:srgbClr>
          </a:solidFill>
          <a:ln cap="flat" cmpd="sng" w="254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dir="17160000" dist="2300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87" name="Shape 887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V5 Implementation Report</a:t>
            </a:r>
            <a:endParaRPr/>
          </a:p>
        </p:txBody>
      </p:sp>
      <p:graphicFrame>
        <p:nvGraphicFramePr>
          <p:cNvPr id="888" name="Shape 888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9" name="Shape 889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90" name="Shape 890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17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12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96" name="Shape 896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V5 Implementation Loops</a:t>
            </a:r>
            <a:endParaRPr/>
          </a:p>
        </p:txBody>
      </p:sp>
      <p:graphicFrame>
        <p:nvGraphicFramePr>
          <p:cNvPr id="897" name="Shape 897"/>
          <p:cNvGraphicFramePr/>
          <p:nvPr/>
        </p:nvGraphicFramePr>
        <p:xfrm>
          <a:off x="347375" y="2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035050"/>
                <a:gridCol w="827575"/>
                <a:gridCol w="804525"/>
                <a:gridCol w="1553750"/>
                <a:gridCol w="1023500"/>
                <a:gridCol w="965900"/>
                <a:gridCol w="1035050"/>
                <a:gridCol w="1035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Iteration 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achieved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Trip Count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Pipelined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03" name="Shape 90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V5 Implementation Analysis</a:t>
            </a:r>
            <a:endParaRPr/>
          </a:p>
        </p:txBody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905" name="Shape 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725"/>
            <a:ext cx="9144000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11" name="Shape 911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V5* Implementation</a:t>
            </a:r>
            <a:endParaRPr/>
          </a:p>
        </p:txBody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913" name="Shape 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020"/>
            <a:ext cx="9144003" cy="541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19" name="Shape 91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V5* Implementation Report</a:t>
            </a:r>
            <a:endParaRPr/>
          </a:p>
        </p:txBody>
      </p:sp>
      <p:graphicFrame>
        <p:nvGraphicFramePr>
          <p:cNvPr id="920" name="Shape 920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1" name="Shape 921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508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508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509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509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2" name="Shape 922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~0%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28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13%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19%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28" name="Shape 928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V5* Implementation Loops</a:t>
            </a:r>
            <a:endParaRPr/>
          </a:p>
        </p:txBody>
      </p:sp>
      <p:graphicFrame>
        <p:nvGraphicFramePr>
          <p:cNvPr id="929" name="Shape 929"/>
          <p:cNvGraphicFramePr/>
          <p:nvPr/>
        </p:nvGraphicFramePr>
        <p:xfrm>
          <a:off x="347375" y="2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035050"/>
                <a:gridCol w="827575"/>
                <a:gridCol w="804525"/>
                <a:gridCol w="1553750"/>
                <a:gridCol w="1023500"/>
                <a:gridCol w="965900"/>
                <a:gridCol w="1035050"/>
                <a:gridCol w="1035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Iteration 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achieved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Trip Count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Pipelined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160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V6 Implementation</a:t>
            </a:r>
            <a:endParaRPr/>
          </a:p>
        </p:txBody>
      </p:sp>
      <p:sp>
        <p:nvSpPr>
          <p:cNvPr id="936" name="Shape 936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937" name="Shape 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900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43" name="Shape 943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V6 Implementation Report</a:t>
            </a:r>
            <a:endParaRPr/>
          </a:p>
        </p:txBody>
      </p:sp>
      <p:graphicFrame>
        <p:nvGraphicFramePr>
          <p:cNvPr id="944" name="Shape 944"/>
          <p:cNvGraphicFramePr/>
          <p:nvPr/>
        </p:nvGraphicFramePr>
        <p:xfrm>
          <a:off x="814175" y="11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Clock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Estimated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Uncertainty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ap_clk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10.00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8.75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5" name="Shape 945"/>
          <p:cNvGraphicFramePr/>
          <p:nvPr/>
        </p:nvGraphicFramePr>
        <p:xfrm>
          <a:off x="814175" y="25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75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76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76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6" name="Shape 946"/>
          <p:cNvGraphicFramePr/>
          <p:nvPr/>
        </p:nvGraphicFramePr>
        <p:xfrm>
          <a:off x="814175" y="44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BRAM_18K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DSP48E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LUT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Available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2060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2393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2618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Utilization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</a:t>
                      </a:r>
                      <a:r>
                        <a:rPr lang="it"/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it">
                          <a:solidFill>
                            <a:schemeClr val="dk1"/>
                          </a:solidFill>
                        </a:rPr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52" name="Shape 952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V6 Implementation Loops</a:t>
            </a:r>
            <a:endParaRPr/>
          </a:p>
        </p:txBody>
      </p:sp>
      <p:graphicFrame>
        <p:nvGraphicFramePr>
          <p:cNvPr id="953" name="Shape 953"/>
          <p:cNvGraphicFramePr/>
          <p:nvPr/>
        </p:nvGraphicFramePr>
        <p:xfrm>
          <a:off x="347375" y="219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{3E0E0CC1-DE31-47FA-8BF4-3753F26BC6C5}</a:tableStyleId>
              </a:tblPr>
              <a:tblGrid>
                <a:gridCol w="1035050"/>
                <a:gridCol w="827575"/>
                <a:gridCol w="804525"/>
                <a:gridCol w="1553750"/>
                <a:gridCol w="1023500"/>
                <a:gridCol w="965900"/>
                <a:gridCol w="1035050"/>
                <a:gridCol w="10350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Initiation Interval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 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Iteration Latency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achieved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target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Trip Count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Pipelined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loop1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memcpy 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yes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idx="12" type="sldNum"/>
          </p:nvPr>
        </p:nvSpPr>
        <p:spPr>
          <a:xfrm>
            <a:off x="6858890" y="115275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Font typeface="Calibri"/>
              <a:buNone/>
            </a:pPr>
            <a:fld id="{00000000-1234-1234-1234-123412341234}" type="slidenum">
              <a:rPr b="0" i="0" lang="it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59" name="Shape 959"/>
          <p:cNvSpPr txBox="1"/>
          <p:nvPr>
            <p:ph type="title"/>
          </p:nvPr>
        </p:nvSpPr>
        <p:spPr>
          <a:xfrm>
            <a:off x="398075" y="-219583"/>
            <a:ext cx="82296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elvetica Neue"/>
              <a:buNone/>
            </a:pPr>
            <a:r>
              <a:rPr lang="it" sz="4000">
                <a:solidFill>
                  <a:schemeClr val="lt1"/>
                </a:solidFill>
              </a:rPr>
              <a:t>V7 Implementation</a:t>
            </a:r>
            <a:endParaRPr/>
          </a:p>
        </p:txBody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398075" y="855575"/>
            <a:ext cx="82296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" sz="2400"/>
              <a:t>Text</a:t>
            </a:r>
            <a:endParaRPr sz="2400"/>
          </a:p>
        </p:txBody>
      </p:sp>
      <p:pic>
        <p:nvPicPr>
          <p:cNvPr id="961" name="Shape 9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075"/>
            <a:ext cx="9144000" cy="54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